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3" r:id="rId5"/>
    <p:sldId id="272" r:id="rId6"/>
    <p:sldId id="274" r:id="rId7"/>
    <p:sldId id="278" r:id="rId8"/>
    <p:sldId id="275" r:id="rId9"/>
    <p:sldId id="276" r:id="rId10"/>
    <p:sldId id="277" r:id="rId11"/>
    <p:sldId id="264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Bobby Jones" panose="020B0604020202020204" charset="0"/>
      <p:regular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charset="0"/>
      <p:regular r:id="rId25"/>
    </p:embeddedFont>
    <p:embeddedFont>
      <p:font typeface="Poppins Semi-Bold" panose="020B0604020202020204" charset="0"/>
      <p:regular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22" autoAdjust="0"/>
  </p:normalViewPr>
  <p:slideViewPr>
    <p:cSldViewPr>
      <p:cViewPr varScale="1">
        <p:scale>
          <a:sx n="49" d="100"/>
          <a:sy n="49" d="100"/>
        </p:scale>
        <p:origin x="5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4930" y="-161748"/>
            <a:ext cx="7773070" cy="10447260"/>
            <a:chOff x="0" y="0"/>
            <a:chExt cx="26201929" cy="35216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01877" cy="35216210"/>
            </a:xfrm>
            <a:custGeom>
              <a:avLst/>
              <a:gdLst/>
              <a:ahLst/>
              <a:cxnLst/>
              <a:rect l="l" t="t" r="r" b="b"/>
              <a:pathLst>
                <a:path w="26201877" h="35216210">
                  <a:moveTo>
                    <a:pt x="4259326" y="0"/>
                  </a:moveTo>
                  <a:lnTo>
                    <a:pt x="0" y="12798171"/>
                  </a:lnTo>
                  <a:lnTo>
                    <a:pt x="12784709" y="35216210"/>
                  </a:lnTo>
                  <a:lnTo>
                    <a:pt x="26201877" y="35216210"/>
                  </a:lnTo>
                  <a:lnTo>
                    <a:pt x="26201877" y="0"/>
                  </a:lnTo>
                  <a:close/>
                </a:path>
              </a:pathLst>
            </a:custGeom>
            <a:blipFill>
              <a:blip r:embed="rId2"/>
              <a:stretch>
                <a:fillRect l="-47160" r="-5438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3614395">
            <a:off x="6886028" y="7778705"/>
            <a:ext cx="11928623" cy="865671"/>
            <a:chOff x="0" y="0"/>
            <a:chExt cx="3139792" cy="2278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-4292735">
            <a:off x="4945360" y="-3542151"/>
            <a:ext cx="9386553" cy="4929661"/>
            <a:chOff x="0" y="0"/>
            <a:chExt cx="435643" cy="228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643" cy="228792"/>
            </a:xfrm>
            <a:custGeom>
              <a:avLst/>
              <a:gdLst/>
              <a:ahLst/>
              <a:cxnLst/>
              <a:rect l="l" t="t" r="r" b="b"/>
              <a:pathLst>
                <a:path w="435643" h="228792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 rot="3614395">
            <a:off x="4389801" y="4566909"/>
            <a:ext cx="14927679" cy="865671"/>
            <a:chOff x="0" y="0"/>
            <a:chExt cx="3929188" cy="2278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5368" y="2819007"/>
            <a:ext cx="836302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i="0" u="none" strike="noStrike" baseline="0" dirty="0">
                <a:solidFill>
                  <a:srgbClr val="1736B1"/>
                </a:solidFill>
                <a:latin typeface="Fira Sans" panose="020B0503050000020004" pitchFamily="34" charset="0"/>
              </a:rPr>
              <a:t>Segmentation of the customers of an E-commerce site</a:t>
            </a:r>
            <a:endParaRPr lang="en-US" sz="44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509131" y="4762500"/>
            <a:ext cx="398208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spc="140" dirty="0">
                <a:solidFill>
                  <a:srgbClr val="000000"/>
                </a:solidFill>
                <a:latin typeface="Poppins Semi-Bold"/>
              </a:rPr>
              <a:t>ISE2   2023-2024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C0CA4B0-01C5-45F0-BD43-7A6D9167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64950"/>
            <a:ext cx="3127304" cy="31273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6D539BA-D179-4155-BCEF-4C892AEE514B}"/>
              </a:ext>
            </a:extLst>
          </p:cNvPr>
          <p:cNvSpPr txBox="1"/>
          <p:nvPr/>
        </p:nvSpPr>
        <p:spPr>
          <a:xfrm>
            <a:off x="175368" y="7369563"/>
            <a:ext cx="56395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Ibrahim Souleymane AMADOU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Ivana TANGOUO KUETE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PANONMANEGRE TIENDREDREOGO</a:t>
            </a:r>
          </a:p>
          <a:p>
            <a:r>
              <a:rPr lang="fr-F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Élèves ingénieurs statisticien économiste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883AC9-DA0E-474F-A8C1-C237A77966C5}"/>
              </a:ext>
            </a:extLst>
          </p:cNvPr>
          <p:cNvSpPr txBox="1"/>
          <p:nvPr/>
        </p:nvSpPr>
        <p:spPr>
          <a:xfrm>
            <a:off x="6885919" y="7339228"/>
            <a:ext cx="56395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Sous la Supervision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Mously DIAW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Ingénieur de Travaux Statistiques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 err="1">
                <a:solidFill>
                  <a:srgbClr val="000000"/>
                </a:solidFill>
                <a:latin typeface="Poppins Bold"/>
              </a:rPr>
              <a:t>Statistiques</a:t>
            </a:r>
            <a:r>
              <a:rPr lang="en-US" sz="45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Poppins Bold"/>
              </a:rPr>
              <a:t>descriptives</a:t>
            </a:r>
            <a:endParaRPr lang="en-US" sz="45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4C094D56-F6E1-4C30-AED6-7B292D1D2BF3}"/>
              </a:ext>
            </a:extLst>
          </p:cNvPr>
          <p:cNvSpPr txBox="1"/>
          <p:nvPr/>
        </p:nvSpPr>
        <p:spPr>
          <a:xfrm>
            <a:off x="483004" y="2879113"/>
            <a:ext cx="82799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Commentaire</a:t>
            </a:r>
            <a:endParaRPr lang="fr-FR" sz="240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tendance du nombre de commande par jours est croissante , cependant elle fluctue beaucoup autour le </a:t>
            </a:r>
            <a:r>
              <a:rPr lang="fr-FR" sz="24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</a:t>
            </a:r>
            <a:r>
              <a:rPr lang="fr-FR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moyenne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 remarque aussi un pic de commande le 11 </a:t>
            </a:r>
            <a:r>
              <a:rPr lang="fr-FR" sz="24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decembre</a:t>
            </a:r>
            <a:r>
              <a:rPr lang="fr-FR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2017, surement </a:t>
            </a:r>
            <a:r>
              <a:rPr lang="fr-FR" sz="24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dûe</a:t>
            </a:r>
            <a:r>
              <a:rPr lang="fr-FR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aux achats pour les fête de fins d'années</a:t>
            </a:r>
          </a:p>
          <a:p>
            <a:br>
              <a:rPr lang="fr-FR" sz="24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fr-FR" sz="24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FA19FD6-FED0-454A-B3EA-5B632D92207E}"/>
              </a:ext>
            </a:extLst>
          </p:cNvPr>
          <p:cNvSpPr txBox="1"/>
          <p:nvPr/>
        </p:nvSpPr>
        <p:spPr>
          <a:xfrm>
            <a:off x="816737" y="2110068"/>
            <a:ext cx="7612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Evolution du nombre de commande journalière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031BA06-AEA2-42C9-82B0-54D631786743}"/>
              </a:ext>
            </a:extLst>
          </p:cNvPr>
          <p:cNvSpPr txBox="1"/>
          <p:nvPr/>
        </p:nvSpPr>
        <p:spPr>
          <a:xfrm>
            <a:off x="9136389" y="1990418"/>
            <a:ext cx="7843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Evolution des commandes par mois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E5F699F-7EC4-4421-B92B-B7B3C3FB1679}"/>
              </a:ext>
            </a:extLst>
          </p:cNvPr>
          <p:cNvSpPr txBox="1"/>
          <p:nvPr/>
        </p:nvSpPr>
        <p:spPr>
          <a:xfrm>
            <a:off x="9118661" y="2879113"/>
            <a:ext cx="8384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Commentaire</a:t>
            </a:r>
            <a:endParaRPr lang="fr-FR" sz="24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mois de mai et Aout sont les mois où les individus passe le plus grands nombre de commandes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Aux mois de septembre, octobre et </a:t>
            </a:r>
            <a:r>
              <a:rPr lang="fr-FR" sz="2400" b="0" i="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decembre</a:t>
            </a: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par contre le volume de commande chute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09E01A0-B060-4EA0-8A48-D690CF16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1" y="5429546"/>
            <a:ext cx="8180337" cy="363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F407ABB-F8C3-4830-800C-37B5D9E8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18" y="4839158"/>
            <a:ext cx="6972300" cy="47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4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906" y="-114491"/>
            <a:ext cx="6696360" cy="10515983"/>
            <a:chOff x="0" y="0"/>
            <a:chExt cx="21004886" cy="32986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04912" cy="32986092"/>
            </a:xfrm>
            <a:custGeom>
              <a:avLst/>
              <a:gdLst/>
              <a:ahLst/>
              <a:cxnLst/>
              <a:rect l="l" t="t" r="r" b="b"/>
              <a:pathLst>
                <a:path w="21004912" h="32986092">
                  <a:moveTo>
                    <a:pt x="0" y="0"/>
                  </a:moveTo>
                  <a:lnTo>
                    <a:pt x="0" y="32986092"/>
                  </a:lnTo>
                  <a:lnTo>
                    <a:pt x="7515860" y="32986092"/>
                  </a:lnTo>
                  <a:lnTo>
                    <a:pt x="21004912" y="9356090"/>
                  </a:lnTo>
                  <a:lnTo>
                    <a:pt x="17844897" y="0"/>
                  </a:lnTo>
                  <a:close/>
                </a:path>
              </a:pathLst>
            </a:custGeom>
            <a:blipFill>
              <a:blip r:embed="rId2"/>
              <a:stretch>
                <a:fillRect l="-110746" r="-2481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57428" y="8613038"/>
            <a:ext cx="3389448" cy="2965767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174198">
            <a:off x="6371879" y="6497123"/>
            <a:ext cx="1468479" cy="613615"/>
            <a:chOff x="0" y="0"/>
            <a:chExt cx="812800" cy="3396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39635"/>
            </a:xfrm>
            <a:custGeom>
              <a:avLst/>
              <a:gdLst/>
              <a:ahLst/>
              <a:cxnLst/>
              <a:rect l="l" t="t" r="r" b="b"/>
              <a:pathLst>
                <a:path w="812800" h="339635">
                  <a:moveTo>
                    <a:pt x="203200" y="0"/>
                  </a:moveTo>
                  <a:lnTo>
                    <a:pt x="812800" y="0"/>
                  </a:lnTo>
                  <a:lnTo>
                    <a:pt x="609600" y="339635"/>
                  </a:lnTo>
                  <a:lnTo>
                    <a:pt x="0" y="3396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09600" cy="377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174198">
            <a:off x="5672532" y="7711981"/>
            <a:ext cx="1468479" cy="613615"/>
            <a:chOff x="0" y="0"/>
            <a:chExt cx="812800" cy="3396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39635"/>
            </a:xfrm>
            <a:custGeom>
              <a:avLst/>
              <a:gdLst/>
              <a:ahLst/>
              <a:cxnLst/>
              <a:rect l="l" t="t" r="r" b="b"/>
              <a:pathLst>
                <a:path w="812800" h="339635">
                  <a:moveTo>
                    <a:pt x="203200" y="0"/>
                  </a:moveTo>
                  <a:lnTo>
                    <a:pt x="812800" y="0"/>
                  </a:lnTo>
                  <a:lnTo>
                    <a:pt x="609600" y="339635"/>
                  </a:lnTo>
                  <a:lnTo>
                    <a:pt x="0" y="3396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09600" cy="377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182689">
            <a:off x="217831" y="7687896"/>
            <a:ext cx="9765479" cy="915222"/>
            <a:chOff x="0" y="0"/>
            <a:chExt cx="2357911" cy="220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3585562">
            <a:off x="3265111" y="-2593527"/>
            <a:ext cx="7176132" cy="3768785"/>
            <a:chOff x="0" y="0"/>
            <a:chExt cx="435643" cy="2287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5643" cy="228792"/>
            </a:xfrm>
            <a:custGeom>
              <a:avLst/>
              <a:gdLst/>
              <a:ahLst/>
              <a:cxnLst/>
              <a:rect l="l" t="t" r="r" b="b"/>
              <a:pathLst>
                <a:path w="435643" h="228792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7182689">
            <a:off x="-2007246" y="4701411"/>
            <a:ext cx="15622060" cy="901256"/>
            <a:chOff x="0" y="0"/>
            <a:chExt cx="3830456" cy="220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763000" y="175892"/>
            <a:ext cx="9220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 dirty="0" err="1">
                <a:solidFill>
                  <a:srgbClr val="000000"/>
                </a:solidFill>
                <a:latin typeface="Poppins Bold"/>
              </a:rPr>
              <a:t>Modélisation</a:t>
            </a:r>
            <a:r>
              <a:rPr lang="en-US" sz="4499" spc="-134" dirty="0">
                <a:solidFill>
                  <a:srgbClr val="000000"/>
                </a:solidFill>
                <a:latin typeface="Poppins Bold"/>
              </a:rPr>
              <a:t> :  Recherche du Meilleur </a:t>
            </a:r>
            <a:r>
              <a:rPr lang="en-US" sz="4499" spc="-134" dirty="0" err="1">
                <a:solidFill>
                  <a:srgbClr val="000000"/>
                </a:solidFill>
                <a:latin typeface="Poppins Bold"/>
              </a:rPr>
              <a:t>algorithme</a:t>
            </a:r>
            <a:endParaRPr lang="en-US" sz="4499" spc="-134" dirty="0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A174077C-C340-A5CB-B376-F40C5C29462B}"/>
              </a:ext>
            </a:extLst>
          </p:cNvPr>
          <p:cNvGrpSpPr/>
          <p:nvPr/>
        </p:nvGrpSpPr>
        <p:grpSpPr>
          <a:xfrm>
            <a:off x="10065960" y="2505797"/>
            <a:ext cx="4887886" cy="593417"/>
            <a:chOff x="0" y="0"/>
            <a:chExt cx="2851193" cy="346151"/>
          </a:xfrm>
        </p:grpSpPr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99D3024A-24C6-19F6-6FF8-21F45C53DAFC}"/>
                </a:ext>
              </a:extLst>
            </p:cNvPr>
            <p:cNvSpPr/>
            <p:nvPr/>
          </p:nvSpPr>
          <p:spPr>
            <a:xfrm>
              <a:off x="0" y="0"/>
              <a:ext cx="2851193" cy="346151"/>
            </a:xfrm>
            <a:custGeom>
              <a:avLst/>
              <a:gdLst/>
              <a:ahLst/>
              <a:cxnLst/>
              <a:rect l="l" t="t" r="r" b="b"/>
              <a:pathLst>
                <a:path w="2851193" h="346151">
                  <a:moveTo>
                    <a:pt x="203200" y="0"/>
                  </a:moveTo>
                  <a:lnTo>
                    <a:pt x="2851193" y="0"/>
                  </a:lnTo>
                  <a:lnTo>
                    <a:pt x="2647993" y="346151"/>
                  </a:lnTo>
                  <a:lnTo>
                    <a:pt x="0" y="34615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BBFA40AB-69CB-B4DF-25A3-1FDB94918BF9}"/>
                </a:ext>
              </a:extLst>
            </p:cNvPr>
            <p:cNvSpPr txBox="1"/>
            <p:nvPr/>
          </p:nvSpPr>
          <p:spPr>
            <a:xfrm>
              <a:off x="101600" y="-38100"/>
              <a:ext cx="2647993" cy="384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25">
            <a:extLst>
              <a:ext uri="{FF2B5EF4-FFF2-40B4-BE49-F238E27FC236}">
                <a16:creationId xmlns:a16="http://schemas.microsoft.com/office/drawing/2014/main" id="{A9F7EDF1-B095-D284-4017-9F9600470A2E}"/>
              </a:ext>
            </a:extLst>
          </p:cNvPr>
          <p:cNvGrpSpPr/>
          <p:nvPr/>
        </p:nvGrpSpPr>
        <p:grpSpPr>
          <a:xfrm>
            <a:off x="10065960" y="4114993"/>
            <a:ext cx="4887886" cy="593417"/>
            <a:chOff x="0" y="0"/>
            <a:chExt cx="2851193" cy="346151"/>
          </a:xfrm>
        </p:grpSpPr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BB0B2174-01B9-2BAB-B373-8933E77DCA5A}"/>
                </a:ext>
              </a:extLst>
            </p:cNvPr>
            <p:cNvSpPr/>
            <p:nvPr/>
          </p:nvSpPr>
          <p:spPr>
            <a:xfrm>
              <a:off x="0" y="0"/>
              <a:ext cx="2851193" cy="346151"/>
            </a:xfrm>
            <a:custGeom>
              <a:avLst/>
              <a:gdLst/>
              <a:ahLst/>
              <a:cxnLst/>
              <a:rect l="l" t="t" r="r" b="b"/>
              <a:pathLst>
                <a:path w="2851193" h="346151">
                  <a:moveTo>
                    <a:pt x="203200" y="0"/>
                  </a:moveTo>
                  <a:lnTo>
                    <a:pt x="2851193" y="0"/>
                  </a:lnTo>
                  <a:lnTo>
                    <a:pt x="2647993" y="346151"/>
                  </a:lnTo>
                  <a:lnTo>
                    <a:pt x="0" y="34615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4FD31B0E-E93C-F68B-A0F6-C45C7A56A887}"/>
                </a:ext>
              </a:extLst>
            </p:cNvPr>
            <p:cNvSpPr txBox="1"/>
            <p:nvPr/>
          </p:nvSpPr>
          <p:spPr>
            <a:xfrm>
              <a:off x="101600" y="-38100"/>
              <a:ext cx="2647993" cy="384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28">
            <a:extLst>
              <a:ext uri="{FF2B5EF4-FFF2-40B4-BE49-F238E27FC236}">
                <a16:creationId xmlns:a16="http://schemas.microsoft.com/office/drawing/2014/main" id="{DA0D1B20-C2B1-2BD2-CFB1-DD41CF10AE5F}"/>
              </a:ext>
            </a:extLst>
          </p:cNvPr>
          <p:cNvGrpSpPr/>
          <p:nvPr/>
        </p:nvGrpSpPr>
        <p:grpSpPr>
          <a:xfrm>
            <a:off x="10065960" y="5728665"/>
            <a:ext cx="4887886" cy="593417"/>
            <a:chOff x="0" y="0"/>
            <a:chExt cx="2851193" cy="346151"/>
          </a:xfrm>
        </p:grpSpPr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ADCC059-E883-1C95-64ED-9BE11DF2BEEC}"/>
                </a:ext>
              </a:extLst>
            </p:cNvPr>
            <p:cNvSpPr/>
            <p:nvPr/>
          </p:nvSpPr>
          <p:spPr>
            <a:xfrm>
              <a:off x="0" y="0"/>
              <a:ext cx="2851193" cy="346151"/>
            </a:xfrm>
            <a:custGeom>
              <a:avLst/>
              <a:gdLst/>
              <a:ahLst/>
              <a:cxnLst/>
              <a:rect l="l" t="t" r="r" b="b"/>
              <a:pathLst>
                <a:path w="2851193" h="346151">
                  <a:moveTo>
                    <a:pt x="203200" y="0"/>
                  </a:moveTo>
                  <a:lnTo>
                    <a:pt x="2851193" y="0"/>
                  </a:lnTo>
                  <a:lnTo>
                    <a:pt x="2647993" y="346151"/>
                  </a:lnTo>
                  <a:lnTo>
                    <a:pt x="0" y="34615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F9662E3D-95C6-080F-8BE0-38954D6D7EE6}"/>
                </a:ext>
              </a:extLst>
            </p:cNvPr>
            <p:cNvSpPr txBox="1"/>
            <p:nvPr/>
          </p:nvSpPr>
          <p:spPr>
            <a:xfrm>
              <a:off x="101600" y="-38100"/>
              <a:ext cx="2647993" cy="384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31">
            <a:extLst>
              <a:ext uri="{FF2B5EF4-FFF2-40B4-BE49-F238E27FC236}">
                <a16:creationId xmlns:a16="http://schemas.microsoft.com/office/drawing/2014/main" id="{F52894B4-FB80-3C2D-34E7-30377C778D5E}"/>
              </a:ext>
            </a:extLst>
          </p:cNvPr>
          <p:cNvGrpSpPr/>
          <p:nvPr/>
        </p:nvGrpSpPr>
        <p:grpSpPr>
          <a:xfrm>
            <a:off x="14412433" y="2505797"/>
            <a:ext cx="1381044" cy="1186835"/>
            <a:chOff x="0" y="0"/>
            <a:chExt cx="812800" cy="698500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4E8E0C8-2BBC-FBD4-320B-D09000D2706E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4" name="TextBox 33">
              <a:extLst>
                <a:ext uri="{FF2B5EF4-FFF2-40B4-BE49-F238E27FC236}">
                  <a16:creationId xmlns:a16="http://schemas.microsoft.com/office/drawing/2014/main" id="{7B6BDE37-688A-059F-35BB-8C2FED9A995D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34">
            <a:extLst>
              <a:ext uri="{FF2B5EF4-FFF2-40B4-BE49-F238E27FC236}">
                <a16:creationId xmlns:a16="http://schemas.microsoft.com/office/drawing/2014/main" id="{CF80B4D9-C7D7-5B84-C82D-9D05AB29D4F4}"/>
              </a:ext>
            </a:extLst>
          </p:cNvPr>
          <p:cNvGrpSpPr/>
          <p:nvPr/>
        </p:nvGrpSpPr>
        <p:grpSpPr>
          <a:xfrm>
            <a:off x="14412433" y="4114993"/>
            <a:ext cx="1381044" cy="1186835"/>
            <a:chOff x="0" y="0"/>
            <a:chExt cx="812800" cy="698500"/>
          </a:xfrm>
        </p:grpSpPr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E9CA90C4-ABDA-1234-BD72-1A6F9669E3B2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36">
              <a:extLst>
                <a:ext uri="{FF2B5EF4-FFF2-40B4-BE49-F238E27FC236}">
                  <a16:creationId xmlns:a16="http://schemas.microsoft.com/office/drawing/2014/main" id="{D9ED44C2-90A8-2A90-B697-B75D7E2AB109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37">
            <a:extLst>
              <a:ext uri="{FF2B5EF4-FFF2-40B4-BE49-F238E27FC236}">
                <a16:creationId xmlns:a16="http://schemas.microsoft.com/office/drawing/2014/main" id="{16C60C47-779E-B1F2-D63D-54E81E05DE91}"/>
              </a:ext>
            </a:extLst>
          </p:cNvPr>
          <p:cNvGrpSpPr/>
          <p:nvPr/>
        </p:nvGrpSpPr>
        <p:grpSpPr>
          <a:xfrm>
            <a:off x="14412433" y="5728665"/>
            <a:ext cx="1381044" cy="1186835"/>
            <a:chOff x="0" y="0"/>
            <a:chExt cx="812800" cy="698500"/>
          </a:xfrm>
        </p:grpSpPr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45A59E6-98F7-8C67-3DE5-A4D8099B015F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50" name="TextBox 39">
              <a:extLst>
                <a:ext uri="{FF2B5EF4-FFF2-40B4-BE49-F238E27FC236}">
                  <a16:creationId xmlns:a16="http://schemas.microsoft.com/office/drawing/2014/main" id="{616D8592-0608-86E0-698D-152B09E1420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40">
            <a:extLst>
              <a:ext uri="{FF2B5EF4-FFF2-40B4-BE49-F238E27FC236}">
                <a16:creationId xmlns:a16="http://schemas.microsoft.com/office/drawing/2014/main" id="{A69B3990-FFF7-9160-51B4-8B4BE367794B}"/>
              </a:ext>
            </a:extLst>
          </p:cNvPr>
          <p:cNvSpPr/>
          <p:nvPr/>
        </p:nvSpPr>
        <p:spPr>
          <a:xfrm>
            <a:off x="14609286" y="2670545"/>
            <a:ext cx="987339" cy="857339"/>
          </a:xfrm>
          <a:custGeom>
            <a:avLst/>
            <a:gdLst/>
            <a:ahLst/>
            <a:cxnLst/>
            <a:rect l="l" t="t" r="r" b="b"/>
            <a:pathLst>
              <a:path w="987339" h="857339">
                <a:moveTo>
                  <a:pt x="0" y="0"/>
                </a:moveTo>
                <a:lnTo>
                  <a:pt x="987338" y="0"/>
                </a:lnTo>
                <a:lnTo>
                  <a:pt x="987338" y="857339"/>
                </a:lnTo>
                <a:lnTo>
                  <a:pt x="0" y="85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41">
            <a:extLst>
              <a:ext uri="{FF2B5EF4-FFF2-40B4-BE49-F238E27FC236}">
                <a16:creationId xmlns:a16="http://schemas.microsoft.com/office/drawing/2014/main" id="{4D098310-E71F-67C7-5C0E-B46505308D6C}"/>
              </a:ext>
            </a:extLst>
          </p:cNvPr>
          <p:cNvSpPr/>
          <p:nvPr/>
        </p:nvSpPr>
        <p:spPr>
          <a:xfrm>
            <a:off x="14609286" y="4279741"/>
            <a:ext cx="987339" cy="857339"/>
          </a:xfrm>
          <a:custGeom>
            <a:avLst/>
            <a:gdLst/>
            <a:ahLst/>
            <a:cxnLst/>
            <a:rect l="l" t="t" r="r" b="b"/>
            <a:pathLst>
              <a:path w="987339" h="857339">
                <a:moveTo>
                  <a:pt x="0" y="0"/>
                </a:moveTo>
                <a:lnTo>
                  <a:pt x="987338" y="0"/>
                </a:lnTo>
                <a:lnTo>
                  <a:pt x="987338" y="857339"/>
                </a:lnTo>
                <a:lnTo>
                  <a:pt x="0" y="85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42">
            <a:extLst>
              <a:ext uri="{FF2B5EF4-FFF2-40B4-BE49-F238E27FC236}">
                <a16:creationId xmlns:a16="http://schemas.microsoft.com/office/drawing/2014/main" id="{39B00404-FCBF-B6F7-C757-B6888E6D4D23}"/>
              </a:ext>
            </a:extLst>
          </p:cNvPr>
          <p:cNvSpPr/>
          <p:nvPr/>
        </p:nvSpPr>
        <p:spPr>
          <a:xfrm>
            <a:off x="14609286" y="5893413"/>
            <a:ext cx="987339" cy="857339"/>
          </a:xfrm>
          <a:custGeom>
            <a:avLst/>
            <a:gdLst/>
            <a:ahLst/>
            <a:cxnLst/>
            <a:rect l="l" t="t" r="r" b="b"/>
            <a:pathLst>
              <a:path w="987339" h="857339">
                <a:moveTo>
                  <a:pt x="0" y="0"/>
                </a:moveTo>
                <a:lnTo>
                  <a:pt x="987338" y="0"/>
                </a:lnTo>
                <a:lnTo>
                  <a:pt x="987338" y="857339"/>
                </a:lnTo>
                <a:lnTo>
                  <a:pt x="0" y="85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48">
            <a:extLst>
              <a:ext uri="{FF2B5EF4-FFF2-40B4-BE49-F238E27FC236}">
                <a16:creationId xmlns:a16="http://schemas.microsoft.com/office/drawing/2014/main" id="{0CB4EC4E-1A45-1025-064E-27E355B2F287}"/>
              </a:ext>
            </a:extLst>
          </p:cNvPr>
          <p:cNvSpPr txBox="1"/>
          <p:nvPr/>
        </p:nvSpPr>
        <p:spPr>
          <a:xfrm>
            <a:off x="11154031" y="2628900"/>
            <a:ext cx="3050303" cy="30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33"/>
              </a:lnSpc>
            </a:pPr>
            <a:r>
              <a:rPr lang="en-US" sz="2153" spc="-64" dirty="0" err="1">
                <a:solidFill>
                  <a:srgbClr val="FFFFFF"/>
                </a:solidFill>
                <a:latin typeface="Poppins Bold"/>
              </a:rPr>
              <a:t>Méthodologie</a:t>
            </a:r>
            <a:endParaRPr lang="en-US" sz="2153" spc="-64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58" name="TextBox 49">
            <a:extLst>
              <a:ext uri="{FF2B5EF4-FFF2-40B4-BE49-F238E27FC236}">
                <a16:creationId xmlns:a16="http://schemas.microsoft.com/office/drawing/2014/main" id="{AA7F2695-3353-121A-406A-B33428A60F59}"/>
              </a:ext>
            </a:extLst>
          </p:cNvPr>
          <p:cNvSpPr txBox="1"/>
          <p:nvPr/>
        </p:nvSpPr>
        <p:spPr>
          <a:xfrm>
            <a:off x="10302627" y="4248580"/>
            <a:ext cx="4067959" cy="30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33"/>
              </a:lnSpc>
            </a:pPr>
            <a:r>
              <a:rPr lang="en-US" sz="2153" spc="-64" dirty="0" err="1">
                <a:solidFill>
                  <a:srgbClr val="FFFFFF"/>
                </a:solidFill>
                <a:latin typeface="Poppins Bold"/>
              </a:rPr>
              <a:t>Présentation</a:t>
            </a:r>
            <a:r>
              <a:rPr lang="en-US" sz="2153" spc="-64" dirty="0">
                <a:solidFill>
                  <a:srgbClr val="FFFFFF"/>
                </a:solidFill>
                <a:latin typeface="Poppins Bold"/>
              </a:rPr>
              <a:t> des </a:t>
            </a:r>
            <a:r>
              <a:rPr lang="en-US" sz="2153" spc="-64" dirty="0" err="1">
                <a:solidFill>
                  <a:srgbClr val="FFFFFF"/>
                </a:solidFill>
                <a:latin typeface="Poppins Bold"/>
              </a:rPr>
              <a:t>algorithmes</a:t>
            </a:r>
            <a:endParaRPr lang="en-US" sz="2153" spc="-64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59" name="TextBox 50">
            <a:extLst>
              <a:ext uri="{FF2B5EF4-FFF2-40B4-BE49-F238E27FC236}">
                <a16:creationId xmlns:a16="http://schemas.microsoft.com/office/drawing/2014/main" id="{C4786F9D-C06B-7C42-BD07-65B583F7A9B4}"/>
              </a:ext>
            </a:extLst>
          </p:cNvPr>
          <p:cNvSpPr txBox="1"/>
          <p:nvPr/>
        </p:nvSpPr>
        <p:spPr>
          <a:xfrm>
            <a:off x="11154031" y="5853877"/>
            <a:ext cx="3050303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33"/>
              </a:lnSpc>
            </a:pPr>
            <a:r>
              <a:rPr lang="en-US" sz="2153" spc="-64" dirty="0">
                <a:solidFill>
                  <a:srgbClr val="FFFFFF"/>
                </a:solidFill>
                <a:latin typeface="Poppins Bold"/>
              </a:rPr>
              <a:t>Algorithme </a:t>
            </a:r>
            <a:r>
              <a:rPr lang="en-US" sz="2153" spc="-64" dirty="0" err="1">
                <a:solidFill>
                  <a:srgbClr val="FFFFFF"/>
                </a:solidFill>
                <a:latin typeface="Poppins Bold"/>
              </a:rPr>
              <a:t>retenu</a:t>
            </a:r>
            <a:endParaRPr lang="en-US" sz="2153" spc="-64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34459" y="0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TextBox 7"/>
          <p:cNvSpPr txBox="1"/>
          <p:nvPr/>
        </p:nvSpPr>
        <p:spPr>
          <a:xfrm rot="-5400000">
            <a:off x="15456546" y="2086969"/>
            <a:ext cx="4790277" cy="87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>
                <a:solidFill>
                  <a:srgbClr val="FFFFFF"/>
                </a:solidFill>
                <a:latin typeface="Bobby Jones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7200" y="127686"/>
            <a:ext cx="5740976" cy="86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 dirty="0" err="1">
                <a:solidFill>
                  <a:srgbClr val="064663"/>
                </a:solidFill>
                <a:latin typeface="Bobby Jones"/>
              </a:rPr>
              <a:t>Méthodologie</a:t>
            </a:r>
            <a:endParaRPr lang="en-US" sz="6047" dirty="0">
              <a:solidFill>
                <a:srgbClr val="064663"/>
              </a:solidFill>
              <a:latin typeface="Bobby Jones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428341F-12D4-1D10-1BEC-0573FD011AF2}"/>
              </a:ext>
            </a:extLst>
          </p:cNvPr>
          <p:cNvCxnSpPr/>
          <p:nvPr/>
        </p:nvCxnSpPr>
        <p:spPr>
          <a:xfrm>
            <a:off x="4608176" y="995060"/>
            <a:ext cx="5400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8">
            <a:extLst>
              <a:ext uri="{FF2B5EF4-FFF2-40B4-BE49-F238E27FC236}">
                <a16:creationId xmlns:a16="http://schemas.microsoft.com/office/drawing/2014/main" id="{48BBC598-6125-0C72-1769-72D23EF0BC2E}"/>
              </a:ext>
            </a:extLst>
          </p:cNvPr>
          <p:cNvSpPr txBox="1"/>
          <p:nvPr/>
        </p:nvSpPr>
        <p:spPr>
          <a:xfrm>
            <a:off x="4634301" y="1229268"/>
            <a:ext cx="14164682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étapes de la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modélisation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</a:t>
            </a:r>
          </a:p>
          <a:p>
            <a:pPr marL="514350" indent="-514350" algn="l">
              <a:lnSpc>
                <a:spcPts val="3735"/>
              </a:lnSpc>
              <a:buFont typeface="+mj-lt"/>
              <a:buAutoNum type="arabicPeriod"/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Preprocessing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MinMax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Scaler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utilsé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normalizer les données;</a:t>
            </a:r>
          </a:p>
          <a:p>
            <a:pPr marL="514350" indent="-514350" algn="l">
              <a:lnSpc>
                <a:spcPts val="3735"/>
              </a:lnSpc>
              <a:buFont typeface="+mj-lt"/>
              <a:buAutoNum type="arabicPeriod"/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Choix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du Meilleur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Clustering : 6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clustering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été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testés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 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9C15461F-A35B-A381-AC71-2F196668DED4}"/>
              </a:ext>
            </a:extLst>
          </p:cNvPr>
          <p:cNvSpPr txBox="1"/>
          <p:nvPr/>
        </p:nvSpPr>
        <p:spPr>
          <a:xfrm>
            <a:off x="304800" y="5045649"/>
            <a:ext cx="17678400" cy="379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1 : </a:t>
            </a: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Kmeans</a:t>
            </a:r>
            <a:endParaRPr lang="en-US" sz="3277" b="1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1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:Le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nombre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optimal de clusters </a:t>
            </a:r>
          </a:p>
          <a:p>
            <a:pPr marL="914400" lvl="1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méthode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du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coude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(Elbow) a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été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utilisée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 optimal = 6.</a:t>
            </a:r>
          </a:p>
          <a:p>
            <a:pPr marL="914400" lvl="1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Différentes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métriques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testées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confirmer le choix de k : Silhouette -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Calinski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Harabasz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  <a:p>
            <a:pPr marL="914400" lvl="1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Représentation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2D des distances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interClusters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voir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le clustering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est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performant.</a:t>
            </a:r>
          </a:p>
          <a:p>
            <a:pPr marL="457200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2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Entrainement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du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modèle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Kmeans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avec K optimal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retenu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</a:p>
          <a:p>
            <a:pPr marL="457200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3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Entrainement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d’un 2e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modèle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prenant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pas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compte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les categories des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produits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4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Vérification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la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stabilité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à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l’initialisation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centroïdes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BAE2D11-2712-33B0-A81F-2B7F93E9631C}"/>
              </a:ext>
            </a:extLst>
          </p:cNvPr>
          <p:cNvCxnSpPr/>
          <p:nvPr/>
        </p:nvCxnSpPr>
        <p:spPr>
          <a:xfrm>
            <a:off x="0" y="4648538"/>
            <a:ext cx="1105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8">
            <a:extLst>
              <a:ext uri="{FF2B5EF4-FFF2-40B4-BE49-F238E27FC236}">
                <a16:creationId xmlns:a16="http://schemas.microsoft.com/office/drawing/2014/main" id="{3CE93C82-120C-C100-CA67-D0CFE4BD7B48}"/>
              </a:ext>
            </a:extLst>
          </p:cNvPr>
          <p:cNvSpPr txBox="1"/>
          <p:nvPr/>
        </p:nvSpPr>
        <p:spPr>
          <a:xfrm>
            <a:off x="-228600" y="3833768"/>
            <a:ext cx="108966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 dirty="0">
                <a:solidFill>
                  <a:srgbClr val="064663"/>
                </a:solidFill>
                <a:latin typeface="Bobby Jones"/>
              </a:rPr>
              <a:t>Presentation des </a:t>
            </a:r>
            <a:r>
              <a:rPr lang="en-US" sz="6047" dirty="0" err="1">
                <a:solidFill>
                  <a:srgbClr val="064663"/>
                </a:solidFill>
                <a:latin typeface="Bobby Jones"/>
              </a:rPr>
              <a:t>algorithmes</a:t>
            </a:r>
            <a:endParaRPr lang="en-US" sz="6047" dirty="0">
              <a:solidFill>
                <a:srgbClr val="064663"/>
              </a:solidFill>
              <a:latin typeface="Bobby Jon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34459" y="0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TextBox 7"/>
          <p:cNvSpPr txBox="1"/>
          <p:nvPr/>
        </p:nvSpPr>
        <p:spPr>
          <a:xfrm rot="-5400000">
            <a:off x="15456546" y="2086969"/>
            <a:ext cx="4790277" cy="87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>
                <a:solidFill>
                  <a:srgbClr val="FFFFFF"/>
                </a:solidFill>
                <a:latin typeface="Bobby Jones"/>
              </a:rPr>
              <a:t>DATA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9C15461F-A35B-A381-AC71-2F196668DED4}"/>
              </a:ext>
            </a:extLst>
          </p:cNvPr>
          <p:cNvSpPr txBox="1"/>
          <p:nvPr/>
        </p:nvSpPr>
        <p:spPr>
          <a:xfrm>
            <a:off x="4676443" y="1177725"/>
            <a:ext cx="13154357" cy="3321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2 : Reduction de dimensions ACP</a:t>
            </a:r>
          </a:p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1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Détermination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du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nombre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d’axes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à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retenir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Etape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2 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Cercle de correlation et determination des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facteurs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et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leurs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significations.</a:t>
            </a:r>
          </a:p>
          <a:p>
            <a:pPr marL="457200" indent="-457200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cette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étude,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notre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objectif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n’étatit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pas de former des clusters à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partir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l’ACP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mais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d’utiliser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les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résultats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l’ACP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optimiser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l’algorithme</a:t>
            </a:r>
            <a:r>
              <a:rPr lang="en-US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</a:t>
            </a:r>
            <a:r>
              <a:rPr lang="en-US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KMeans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BAE2D11-2712-33B0-A81F-2B7F93E9631C}"/>
              </a:ext>
            </a:extLst>
          </p:cNvPr>
          <p:cNvCxnSpPr/>
          <p:nvPr/>
        </p:nvCxnSpPr>
        <p:spPr>
          <a:xfrm>
            <a:off x="4724400" y="932065"/>
            <a:ext cx="1105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8">
            <a:extLst>
              <a:ext uri="{FF2B5EF4-FFF2-40B4-BE49-F238E27FC236}">
                <a16:creationId xmlns:a16="http://schemas.microsoft.com/office/drawing/2014/main" id="{3CE93C82-120C-C100-CA67-D0CFE4BD7B48}"/>
              </a:ext>
            </a:extLst>
          </p:cNvPr>
          <p:cNvSpPr txBox="1"/>
          <p:nvPr/>
        </p:nvSpPr>
        <p:spPr>
          <a:xfrm>
            <a:off x="4495800" y="117295"/>
            <a:ext cx="108966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 dirty="0">
                <a:solidFill>
                  <a:srgbClr val="064663"/>
                </a:solidFill>
                <a:latin typeface="Bobby Jones"/>
              </a:rPr>
              <a:t>Presentation des </a:t>
            </a:r>
            <a:r>
              <a:rPr lang="en-US" sz="6047" dirty="0" err="1">
                <a:solidFill>
                  <a:srgbClr val="064663"/>
                </a:solidFill>
                <a:latin typeface="Bobby Jones"/>
              </a:rPr>
              <a:t>algorithmes</a:t>
            </a:r>
            <a:endParaRPr lang="en-US" sz="6047" dirty="0">
              <a:solidFill>
                <a:srgbClr val="064663"/>
              </a:solidFill>
              <a:latin typeface="Bobby Jones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CA719909-9B4E-247F-546E-09C5D372C809}"/>
              </a:ext>
            </a:extLst>
          </p:cNvPr>
          <p:cNvSpPr txBox="1"/>
          <p:nvPr/>
        </p:nvSpPr>
        <p:spPr>
          <a:xfrm>
            <a:off x="457200" y="4976728"/>
            <a:ext cx="1315435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3 : </a:t>
            </a:r>
            <a:r>
              <a:rPr lang="en-US" sz="3277" b="1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Kmeans</a:t>
            </a: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après la reduction de dimension</a:t>
            </a: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082F4657-38BD-AA51-1957-6369C8EB3308}"/>
              </a:ext>
            </a:extLst>
          </p:cNvPr>
          <p:cNvSpPr txBox="1"/>
          <p:nvPr/>
        </p:nvSpPr>
        <p:spPr>
          <a:xfrm>
            <a:off x="457200" y="5518131"/>
            <a:ext cx="13154357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4 : K – Prototypes</a:t>
            </a:r>
          </a:p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Sélection k prototypes initiaux dans l'ensemble de données X. Il doit y en avoir un pour chaque cluster.</a:t>
            </a:r>
          </a:p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Allouer chaque objet de X à un cluster dont le prototype est le plus proche de lui. Cette allocation se fait en considérant la mesure de dissimilarité. 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C64A9DB9-FBC6-B81B-C9AC-31CAE7A5906B}"/>
              </a:ext>
            </a:extLst>
          </p:cNvPr>
          <p:cNvSpPr txBox="1"/>
          <p:nvPr/>
        </p:nvSpPr>
        <p:spPr>
          <a:xfrm>
            <a:off x="457199" y="8449296"/>
            <a:ext cx="1315435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5 : CAH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79AAD627-134B-534F-FA44-B92F6FD88B97}"/>
              </a:ext>
            </a:extLst>
          </p:cNvPr>
          <p:cNvSpPr txBox="1"/>
          <p:nvPr/>
        </p:nvSpPr>
        <p:spPr>
          <a:xfrm>
            <a:off x="471054" y="9117690"/>
            <a:ext cx="1315435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277" b="1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Algorithme 6 : DBSCAN</a:t>
            </a:r>
          </a:p>
        </p:txBody>
      </p:sp>
    </p:spTree>
    <p:extLst>
      <p:ext uri="{BB962C8B-B14F-4D97-AF65-F5344CB8AC3E}">
        <p14:creationId xmlns:p14="http://schemas.microsoft.com/office/powerpoint/2010/main" val="406844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34459" y="0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TextBox 7"/>
          <p:cNvSpPr txBox="1"/>
          <p:nvPr/>
        </p:nvSpPr>
        <p:spPr>
          <a:xfrm rot="-5400000">
            <a:off x="15456546" y="2086969"/>
            <a:ext cx="4790277" cy="87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6047">
                <a:solidFill>
                  <a:srgbClr val="FFFFFF"/>
                </a:solidFill>
                <a:latin typeface="Bobby Jones"/>
              </a:rPr>
              <a:t>DATA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9C15461F-A35B-A381-AC71-2F196668DED4}"/>
              </a:ext>
            </a:extLst>
          </p:cNvPr>
          <p:cNvSpPr txBox="1"/>
          <p:nvPr/>
        </p:nvSpPr>
        <p:spPr>
          <a:xfrm>
            <a:off x="4676443" y="1177725"/>
            <a:ext cx="13154357" cy="3321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On a partitionné notre data set clients en utilisant différents algorithmes dont K-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Means,K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-Prototypes,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Hierarchiqual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agglomerative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clustering selon Ward, et DBSCAN.</a:t>
            </a:r>
          </a:p>
          <a:p>
            <a:pPr marL="457200" indent="-457200" algn="l">
              <a:lnSpc>
                <a:spcPts val="3735"/>
              </a:lnSpc>
              <a:buFont typeface="Wingdings" panose="05000000000000000000" pitchFamily="2" charset="2"/>
              <a:buChar char="q"/>
            </a:pP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Les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résultas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malgré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certainnes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imperfections tournent autour de 5 a 6 clusters ,mais le plus probants quant au score (silhouette), fit-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time,ainsi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que son score à l'initialisation  est le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modele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K-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Means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dont on garde les </a:t>
            </a:r>
            <a:r>
              <a:rPr lang="fr-FR" sz="3277" spc="140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resultats</a:t>
            </a:r>
            <a:r>
              <a:rPr lang="fr-FR" sz="3277" spc="14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endParaRPr lang="en-US" sz="3277" spc="14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BAE2D11-2712-33B0-A81F-2B7F93E9631C}"/>
              </a:ext>
            </a:extLst>
          </p:cNvPr>
          <p:cNvCxnSpPr/>
          <p:nvPr/>
        </p:nvCxnSpPr>
        <p:spPr>
          <a:xfrm>
            <a:off x="4724400" y="932065"/>
            <a:ext cx="1105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8">
            <a:extLst>
              <a:ext uri="{FF2B5EF4-FFF2-40B4-BE49-F238E27FC236}">
                <a16:creationId xmlns:a16="http://schemas.microsoft.com/office/drawing/2014/main" id="{3CE93C82-120C-C100-CA67-D0CFE4BD7B48}"/>
              </a:ext>
            </a:extLst>
          </p:cNvPr>
          <p:cNvSpPr txBox="1"/>
          <p:nvPr/>
        </p:nvSpPr>
        <p:spPr>
          <a:xfrm>
            <a:off x="4879800" y="124610"/>
            <a:ext cx="108966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51"/>
              </a:lnSpc>
            </a:pPr>
            <a:r>
              <a:rPr lang="en-US" sz="6047" dirty="0">
                <a:solidFill>
                  <a:srgbClr val="064663"/>
                </a:solidFill>
                <a:latin typeface="Bobby Jones"/>
              </a:rPr>
              <a:t>Algorithme </a:t>
            </a:r>
            <a:r>
              <a:rPr lang="en-US" sz="6047" dirty="0" err="1">
                <a:solidFill>
                  <a:srgbClr val="064663"/>
                </a:solidFill>
                <a:latin typeface="Bobby Jones"/>
              </a:rPr>
              <a:t>retenu</a:t>
            </a:r>
            <a:r>
              <a:rPr lang="en-US" sz="6047" dirty="0">
                <a:solidFill>
                  <a:srgbClr val="064663"/>
                </a:solidFill>
                <a:latin typeface="Bobby Jone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44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3126" y="-148127"/>
            <a:ext cx="6739198" cy="10583255"/>
            <a:chOff x="0" y="0"/>
            <a:chExt cx="21004886" cy="32986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04785" cy="32986092"/>
            </a:xfrm>
            <a:custGeom>
              <a:avLst/>
              <a:gdLst/>
              <a:ahLst/>
              <a:cxnLst/>
              <a:rect l="l" t="t" r="r" b="b"/>
              <a:pathLst>
                <a:path w="21004785" h="32986092">
                  <a:moveTo>
                    <a:pt x="3160014" y="0"/>
                  </a:moveTo>
                  <a:lnTo>
                    <a:pt x="0" y="9356090"/>
                  </a:lnTo>
                  <a:lnTo>
                    <a:pt x="13488924" y="32986092"/>
                  </a:lnTo>
                  <a:lnTo>
                    <a:pt x="21004785" y="32986092"/>
                  </a:lnTo>
                  <a:lnTo>
                    <a:pt x="21004785" y="0"/>
                  </a:lnTo>
                  <a:close/>
                </a:path>
              </a:pathLst>
            </a:custGeom>
            <a:blipFill>
              <a:blip r:embed="rId2"/>
              <a:stretch>
                <a:fillRect l="-55844" t="-14162" r="-1264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283787" y="7901367"/>
            <a:ext cx="3142082" cy="2749321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3614395">
            <a:off x="7988275" y="7998995"/>
            <a:ext cx="11058055" cy="802493"/>
            <a:chOff x="0" y="0"/>
            <a:chExt cx="3139792" cy="2278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4292735">
            <a:off x="7039440" y="-2647312"/>
            <a:ext cx="7601173" cy="3992009"/>
            <a:chOff x="0" y="0"/>
            <a:chExt cx="435643" cy="228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643" cy="228792"/>
            </a:xfrm>
            <a:custGeom>
              <a:avLst/>
              <a:gdLst/>
              <a:ahLst/>
              <a:cxnLst/>
              <a:rect l="l" t="t" r="r" b="b"/>
              <a:pathLst>
                <a:path w="435643" h="228792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14395">
            <a:off x="5350782" y="4892461"/>
            <a:ext cx="14583244" cy="802493"/>
            <a:chOff x="0" y="0"/>
            <a:chExt cx="4140724" cy="2278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0724" cy="227858"/>
            </a:xfrm>
            <a:custGeom>
              <a:avLst/>
              <a:gdLst/>
              <a:ahLst/>
              <a:cxnLst/>
              <a:rect l="l" t="t" r="r" b="b"/>
              <a:pathLst>
                <a:path w="4140724" h="227858">
                  <a:moveTo>
                    <a:pt x="3937524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4140724" y="227858"/>
                  </a:lnTo>
                  <a:lnTo>
                    <a:pt x="3937524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3937524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0294" y="1470884"/>
            <a:ext cx="8767645" cy="183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400" dirty="0" err="1">
                <a:solidFill>
                  <a:srgbClr val="000000"/>
                </a:solidFill>
                <a:latin typeface="Poppins"/>
              </a:rPr>
              <a:t>Olist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est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entreprise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Brésilienne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,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spécialisé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E-commerce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elle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souhaite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fournir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à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ses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équipes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marketing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segmenation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des clients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utilisable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au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quotidien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pour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leur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campagne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publicité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1725" y="623604"/>
            <a:ext cx="7762527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 spc="-134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Contexte</a:t>
            </a:r>
            <a:r>
              <a:rPr lang="en-US" sz="4499" spc="-134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 et Justification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70D9D720-19F9-4F5B-8673-001B50BE7E1A}"/>
              </a:ext>
            </a:extLst>
          </p:cNvPr>
          <p:cNvSpPr txBox="1"/>
          <p:nvPr/>
        </p:nvSpPr>
        <p:spPr>
          <a:xfrm>
            <a:off x="206983" y="3567512"/>
            <a:ext cx="9848255" cy="2755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Notre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objectif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est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comprendre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des different types de clients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nous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basant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sur 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leur</a:t>
            </a:r>
            <a:r>
              <a:rPr lang="en-US" sz="2400" b="1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Poppins"/>
              </a:rPr>
              <a:t>comportement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. </a:t>
            </a:r>
          </a:p>
          <a:p>
            <a:pPr marL="457200" indent="-457200" algn="just">
              <a:lnSpc>
                <a:spcPts val="35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Nous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allons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fournir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une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procedure de segmentation 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expliquant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les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groupes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.</a:t>
            </a:r>
          </a:p>
          <a:p>
            <a:pPr marL="457200" indent="-457200" algn="just">
              <a:lnSpc>
                <a:spcPts val="35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Proposer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également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contrat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d’entretien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de la base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basée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sur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l’analyse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de la </a:t>
            </a:r>
            <a:r>
              <a:rPr lang="en-US" sz="2400" dirty="0" err="1">
                <a:solidFill>
                  <a:srgbClr val="000000"/>
                </a:solidFill>
                <a:latin typeface="Poppins"/>
              </a:rPr>
              <a:t>stabilité</a:t>
            </a:r>
            <a:r>
              <a:rPr lang="en-US" sz="2400" dirty="0">
                <a:solidFill>
                  <a:srgbClr val="000000"/>
                </a:solidFill>
                <a:latin typeface="Poppins"/>
              </a:rPr>
              <a:t> des segments</a:t>
            </a: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ECF5416D-16DD-43A3-9DA2-CED0491A83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2FBCE136-0368-417D-94F4-DAABB4E2B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200" name="Picture 8" descr="segmentation comportementale types">
            <a:extLst>
              <a:ext uri="{FF2B5EF4-FFF2-40B4-BE49-F238E27FC236}">
                <a16:creationId xmlns:a16="http://schemas.microsoft.com/office/drawing/2014/main" id="{75D8AE65-EF1F-4706-8C02-9A5C81A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27" y="6686364"/>
            <a:ext cx="8092808" cy="3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Description de la base et variables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Poppins Bold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1029" name="Picture 5">
            <a:extLst>
              <a:ext uri="{FF2B5EF4-FFF2-40B4-BE49-F238E27FC236}">
                <a16:creationId xmlns:a16="http://schemas.microsoft.com/office/drawing/2014/main" id="{A577E7C3-12BF-4DDF-8C7F-A2872648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88" y="2479018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">
            <a:extLst>
              <a:ext uri="{FF2B5EF4-FFF2-40B4-BE49-F238E27FC236}">
                <a16:creationId xmlns:a16="http://schemas.microsoft.com/office/drawing/2014/main" id="{8EA8A4BB-4868-48BA-9C28-6ED830A0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89" y="5166840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">
            <a:extLst>
              <a:ext uri="{FF2B5EF4-FFF2-40B4-BE49-F238E27FC236}">
                <a16:creationId xmlns:a16="http://schemas.microsoft.com/office/drawing/2014/main" id="{611B0995-601A-4465-A0FA-85F005B2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856" y="2433611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2503BADE-BA08-4142-AB54-11F0CE9F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701" y="5300615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>
            <a:extLst>
              <a:ext uri="{FF2B5EF4-FFF2-40B4-BE49-F238E27FC236}">
                <a16:creationId xmlns:a16="http://schemas.microsoft.com/office/drawing/2014/main" id="{FBAF28DB-BA4C-4202-9C67-65E579184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154" y="5143500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>
            <a:extLst>
              <a:ext uri="{FF2B5EF4-FFF2-40B4-BE49-F238E27FC236}">
                <a16:creationId xmlns:a16="http://schemas.microsoft.com/office/drawing/2014/main" id="{4A4CE3B9-3E59-4517-992D-D8902ACE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811" y="5300615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>
            <a:extLst>
              <a:ext uri="{FF2B5EF4-FFF2-40B4-BE49-F238E27FC236}">
                <a16:creationId xmlns:a16="http://schemas.microsoft.com/office/drawing/2014/main" id="{E70E3BAC-507F-4F64-B049-0FA405C7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940" y="8116576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>
            <a:extLst>
              <a:ext uri="{FF2B5EF4-FFF2-40B4-BE49-F238E27FC236}">
                <a16:creationId xmlns:a16="http://schemas.microsoft.com/office/drawing/2014/main" id="{762BF4D3-4FE4-43E0-9AE4-0CEA0F52C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641" y="8168771"/>
            <a:ext cx="921030" cy="9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C43DC35-9122-4EC4-8B47-0DDB2C5488BF}"/>
              </a:ext>
            </a:extLst>
          </p:cNvPr>
          <p:cNvSpPr txBox="1"/>
          <p:nvPr/>
        </p:nvSpPr>
        <p:spPr>
          <a:xfrm>
            <a:off x="121143" y="2461811"/>
            <a:ext cx="594698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Olist est constitué de </a:t>
            </a:r>
            <a:r>
              <a:rPr lang="fr-FR" sz="28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neuf</a:t>
            </a: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bases interconnecté</a:t>
            </a:r>
          </a:p>
          <a:p>
            <a:pPr algn="just"/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selon le schéma ci-après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Nous allons liées les 09 fichiers suivants les relations mentionnées sur le schéma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Après la jointure nous obtenons une base nommée data constitué de </a:t>
            </a:r>
          </a:p>
          <a:p>
            <a:pPr algn="just"/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- 112650 observations</a:t>
            </a:r>
          </a:p>
          <a:p>
            <a:pPr algn="just"/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- 22 variables</a:t>
            </a:r>
          </a:p>
          <a:p>
            <a:pPr algn="just"/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- La base obtenue a peu de valeurs manquantes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Cette base recense toutes les informations possibles sur les commandes faites par les clients Du site.</a:t>
            </a:r>
          </a:p>
          <a:p>
            <a:pPr marL="285750" indent="-285750" algn="just">
              <a:buFontTx/>
              <a:buChar char="-"/>
            </a:pP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97BD41-5D0A-40D7-87F1-EEFC26D4DA57}"/>
              </a:ext>
            </a:extLst>
          </p:cNvPr>
          <p:cNvSpPr txBox="1"/>
          <p:nvPr/>
        </p:nvSpPr>
        <p:spPr>
          <a:xfrm>
            <a:off x="8322775" y="2138764"/>
            <a:ext cx="3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Olist_order_payement_dataset</a:t>
            </a:r>
            <a:endParaRPr lang="fr-FR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2E5BB681-16BF-49EC-BADD-C3543333E293}"/>
              </a:ext>
            </a:extLst>
          </p:cNvPr>
          <p:cNvSpPr txBox="1"/>
          <p:nvPr/>
        </p:nvSpPr>
        <p:spPr>
          <a:xfrm>
            <a:off x="12778327" y="2035113"/>
            <a:ext cx="287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Olist_product_dataset</a:t>
            </a:r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704B9FF-F7EE-40EF-AE95-196152B0EA97}"/>
              </a:ext>
            </a:extLst>
          </p:cNvPr>
          <p:cNvSpPr txBox="1"/>
          <p:nvPr/>
        </p:nvSpPr>
        <p:spPr>
          <a:xfrm>
            <a:off x="5976022" y="6085441"/>
            <a:ext cx="287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Olist_review_dataset</a:t>
            </a:r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9FE0AE-8491-4074-93C4-513EAB79D889}"/>
              </a:ext>
            </a:extLst>
          </p:cNvPr>
          <p:cNvSpPr txBox="1"/>
          <p:nvPr/>
        </p:nvSpPr>
        <p:spPr>
          <a:xfrm>
            <a:off x="9108397" y="6150578"/>
            <a:ext cx="287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Olist_order_dataset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018A33D-33DD-4479-A55F-71E2088FC276}"/>
              </a:ext>
            </a:extLst>
          </p:cNvPr>
          <p:cNvSpPr txBox="1"/>
          <p:nvPr/>
        </p:nvSpPr>
        <p:spPr>
          <a:xfrm>
            <a:off x="16114538" y="6270107"/>
            <a:ext cx="287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Olist_seller_dataset</a:t>
            </a:r>
            <a:endParaRPr lang="fr-FR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DA0B090-4880-4431-9A29-9839B6F7B7AA}"/>
              </a:ext>
            </a:extLst>
          </p:cNvPr>
          <p:cNvSpPr txBox="1"/>
          <p:nvPr/>
        </p:nvSpPr>
        <p:spPr>
          <a:xfrm>
            <a:off x="12141207" y="6173140"/>
            <a:ext cx="3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Olist_order_items_dataset</a:t>
            </a:r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74A7ADB-03B9-43E4-BAAC-CA889FD7DA80}"/>
              </a:ext>
            </a:extLst>
          </p:cNvPr>
          <p:cNvSpPr txBox="1"/>
          <p:nvPr/>
        </p:nvSpPr>
        <p:spPr>
          <a:xfrm>
            <a:off x="15393388" y="9100314"/>
            <a:ext cx="317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Olist_geolocatisation_dataset</a:t>
            </a:r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D66A8CD-4195-4712-B0C4-80024BAE3D2A}"/>
              </a:ext>
            </a:extLst>
          </p:cNvPr>
          <p:cNvSpPr txBox="1"/>
          <p:nvPr/>
        </p:nvSpPr>
        <p:spPr>
          <a:xfrm>
            <a:off x="8773588" y="9114387"/>
            <a:ext cx="3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Olist_order_customers_dataset</a:t>
            </a:r>
            <a:endParaRPr lang="fr-FR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B10304E-7C97-4DB6-AD6E-672B2C0B92AC}"/>
              </a:ext>
            </a:extLst>
          </p:cNvPr>
          <p:cNvSpPr txBox="1"/>
          <p:nvPr/>
        </p:nvSpPr>
        <p:spPr>
          <a:xfrm>
            <a:off x="9574296" y="4055119"/>
            <a:ext cx="119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Order_id</a:t>
            </a:r>
            <a:endParaRPr lang="fr-FR" b="1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96A39D4F-90BE-4979-AD37-F1A9900FAC3E}"/>
              </a:ext>
            </a:extLst>
          </p:cNvPr>
          <p:cNvSpPr txBox="1"/>
          <p:nvPr/>
        </p:nvSpPr>
        <p:spPr>
          <a:xfrm rot="5400000">
            <a:off x="7994694" y="5716109"/>
            <a:ext cx="119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Order_id</a:t>
            </a:r>
            <a:endParaRPr lang="fr-FR" b="1" i="1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4E9F0B0-67C2-447D-89BB-79DFCAC96CF2}"/>
              </a:ext>
            </a:extLst>
          </p:cNvPr>
          <p:cNvSpPr txBox="1"/>
          <p:nvPr/>
        </p:nvSpPr>
        <p:spPr>
          <a:xfrm>
            <a:off x="9239343" y="7099938"/>
            <a:ext cx="180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Customer_id</a:t>
            </a:r>
            <a:endParaRPr lang="fr-FR" b="1" i="1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FF0E9E5-B85A-413E-86FC-88254D00C2FB}"/>
              </a:ext>
            </a:extLst>
          </p:cNvPr>
          <p:cNvSpPr txBox="1"/>
          <p:nvPr/>
        </p:nvSpPr>
        <p:spPr>
          <a:xfrm rot="5400000">
            <a:off x="10934104" y="5635369"/>
            <a:ext cx="119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Order_id</a:t>
            </a:r>
            <a:endParaRPr lang="fr-FR" b="1" i="1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9326278-5BF4-4720-A20C-6BA9B32E762E}"/>
              </a:ext>
            </a:extLst>
          </p:cNvPr>
          <p:cNvSpPr txBox="1"/>
          <p:nvPr/>
        </p:nvSpPr>
        <p:spPr>
          <a:xfrm rot="5400000">
            <a:off x="14609709" y="5660191"/>
            <a:ext cx="119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Seller_id</a:t>
            </a:r>
            <a:endParaRPr lang="fr-FR" b="1" i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E053-E886-4855-B681-BBAD382288A8}"/>
              </a:ext>
            </a:extLst>
          </p:cNvPr>
          <p:cNvSpPr txBox="1"/>
          <p:nvPr/>
        </p:nvSpPr>
        <p:spPr>
          <a:xfrm>
            <a:off x="13119272" y="3904133"/>
            <a:ext cx="145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product_id</a:t>
            </a:r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C8FBD90-BF65-4E72-BDB2-D55992CDAC26}"/>
              </a:ext>
            </a:extLst>
          </p:cNvPr>
          <p:cNvSpPr txBox="1"/>
          <p:nvPr/>
        </p:nvSpPr>
        <p:spPr>
          <a:xfrm>
            <a:off x="16148913" y="7393823"/>
            <a:ext cx="186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Zip_code_prefix</a:t>
            </a:r>
            <a:endParaRPr lang="fr-FR" b="1" i="1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AB959CB7-38A8-4393-84F9-11545EC114EE}"/>
              </a:ext>
            </a:extLst>
          </p:cNvPr>
          <p:cNvSpPr txBox="1"/>
          <p:nvPr/>
        </p:nvSpPr>
        <p:spPr>
          <a:xfrm rot="5400000">
            <a:off x="13192041" y="8747615"/>
            <a:ext cx="186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Zip_code_prefix</a:t>
            </a:r>
            <a:endParaRPr lang="fr-FR" b="1" i="1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3E00103-9769-459F-96FD-FF25641297C8}"/>
              </a:ext>
            </a:extLst>
          </p:cNvPr>
          <p:cNvCxnSpPr/>
          <p:nvPr/>
        </p:nvCxnSpPr>
        <p:spPr>
          <a:xfrm>
            <a:off x="10112738" y="441634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FF3392F-8C03-4831-AA67-FD9BABD8516D}"/>
              </a:ext>
            </a:extLst>
          </p:cNvPr>
          <p:cNvCxnSpPr/>
          <p:nvPr/>
        </p:nvCxnSpPr>
        <p:spPr>
          <a:xfrm>
            <a:off x="13639800" y="441634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FFF98C7-6271-4C95-8041-CCC53380F735}"/>
              </a:ext>
            </a:extLst>
          </p:cNvPr>
          <p:cNvCxnSpPr>
            <a:cxnSpLocks/>
          </p:cNvCxnSpPr>
          <p:nvPr/>
        </p:nvCxnSpPr>
        <p:spPr>
          <a:xfrm flipV="1">
            <a:off x="13639800" y="3417349"/>
            <a:ext cx="0" cy="61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F7970489-584B-4244-8A08-7E84266F8229}"/>
              </a:ext>
            </a:extLst>
          </p:cNvPr>
          <p:cNvCxnSpPr/>
          <p:nvPr/>
        </p:nvCxnSpPr>
        <p:spPr>
          <a:xfrm>
            <a:off x="17221200" y="76581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EFEDC56-E3FF-4EDA-BD5D-524988B8E33F}"/>
              </a:ext>
            </a:extLst>
          </p:cNvPr>
          <p:cNvCxnSpPr/>
          <p:nvPr/>
        </p:nvCxnSpPr>
        <p:spPr>
          <a:xfrm>
            <a:off x="9982200" y="7482971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15F6CF3-8FF5-405A-9CAB-8466409FC455}"/>
              </a:ext>
            </a:extLst>
          </p:cNvPr>
          <p:cNvCxnSpPr>
            <a:cxnSpLocks/>
          </p:cNvCxnSpPr>
          <p:nvPr/>
        </p:nvCxnSpPr>
        <p:spPr>
          <a:xfrm flipV="1">
            <a:off x="10144767" y="3462214"/>
            <a:ext cx="0" cy="61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FAEAC8C6-A614-4F78-8938-270845BC24DB}"/>
              </a:ext>
            </a:extLst>
          </p:cNvPr>
          <p:cNvCxnSpPr>
            <a:cxnSpLocks/>
          </p:cNvCxnSpPr>
          <p:nvPr/>
        </p:nvCxnSpPr>
        <p:spPr>
          <a:xfrm flipV="1">
            <a:off x="9943390" y="6581384"/>
            <a:ext cx="0" cy="61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37D82A8F-395B-4BB6-9F4D-FB134BAEB210}"/>
              </a:ext>
            </a:extLst>
          </p:cNvPr>
          <p:cNvCxnSpPr>
            <a:cxnSpLocks/>
          </p:cNvCxnSpPr>
          <p:nvPr/>
        </p:nvCxnSpPr>
        <p:spPr>
          <a:xfrm flipV="1">
            <a:off x="17212280" y="6673920"/>
            <a:ext cx="0" cy="61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481752-53D2-4D24-8528-F70145B5910E}"/>
              </a:ext>
            </a:extLst>
          </p:cNvPr>
          <p:cNvCxnSpPr>
            <a:cxnSpLocks/>
          </p:cNvCxnSpPr>
          <p:nvPr/>
        </p:nvCxnSpPr>
        <p:spPr>
          <a:xfrm flipV="1">
            <a:off x="15239109" y="8745470"/>
            <a:ext cx="828033" cy="3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D2073D10-9648-4555-B4A7-1CE06692EAA3}"/>
              </a:ext>
            </a:extLst>
          </p:cNvPr>
          <p:cNvCxnSpPr>
            <a:cxnSpLocks/>
          </p:cNvCxnSpPr>
          <p:nvPr/>
        </p:nvCxnSpPr>
        <p:spPr>
          <a:xfrm flipV="1">
            <a:off x="11951783" y="5754302"/>
            <a:ext cx="828033" cy="3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7C6A208E-C6A0-4C04-BC65-39161FD27543}"/>
              </a:ext>
            </a:extLst>
          </p:cNvPr>
          <p:cNvCxnSpPr>
            <a:cxnSpLocks/>
          </p:cNvCxnSpPr>
          <p:nvPr/>
        </p:nvCxnSpPr>
        <p:spPr>
          <a:xfrm flipV="1">
            <a:off x="15524586" y="5883865"/>
            <a:ext cx="828033" cy="3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F97AF74-5F22-4612-8106-415CCDA9FB09}"/>
              </a:ext>
            </a:extLst>
          </p:cNvPr>
          <p:cNvCxnSpPr>
            <a:cxnSpLocks/>
          </p:cNvCxnSpPr>
          <p:nvPr/>
        </p:nvCxnSpPr>
        <p:spPr>
          <a:xfrm flipV="1">
            <a:off x="8972178" y="5762110"/>
            <a:ext cx="828033" cy="3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15E3444-C5C0-4977-B98D-AB0125111C66}"/>
              </a:ext>
            </a:extLst>
          </p:cNvPr>
          <p:cNvCxnSpPr>
            <a:cxnSpLocks/>
          </p:cNvCxnSpPr>
          <p:nvPr/>
        </p:nvCxnSpPr>
        <p:spPr>
          <a:xfrm flipH="1" flipV="1">
            <a:off x="11831273" y="8875439"/>
            <a:ext cx="1404428" cy="41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B52A874-6B8D-496A-A5CC-1984F9783CC0}"/>
              </a:ext>
            </a:extLst>
          </p:cNvPr>
          <p:cNvCxnSpPr>
            <a:cxnSpLocks/>
          </p:cNvCxnSpPr>
          <p:nvPr/>
        </p:nvCxnSpPr>
        <p:spPr>
          <a:xfrm flipH="1">
            <a:off x="14215726" y="5841963"/>
            <a:ext cx="534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573739C8-B46A-426B-908F-CC0D36882D45}"/>
              </a:ext>
            </a:extLst>
          </p:cNvPr>
          <p:cNvCxnSpPr>
            <a:cxnSpLocks/>
          </p:cNvCxnSpPr>
          <p:nvPr/>
        </p:nvCxnSpPr>
        <p:spPr>
          <a:xfrm flipH="1">
            <a:off x="10683671" y="5781062"/>
            <a:ext cx="534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96450FC8-8596-4130-BB05-CA143BD3E031}"/>
              </a:ext>
            </a:extLst>
          </p:cNvPr>
          <p:cNvCxnSpPr>
            <a:cxnSpLocks/>
          </p:cNvCxnSpPr>
          <p:nvPr/>
        </p:nvCxnSpPr>
        <p:spPr>
          <a:xfrm flipH="1">
            <a:off x="7757019" y="5781062"/>
            <a:ext cx="534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2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349393" y="283453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Features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Ingeneering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185FBBD8-2023-417E-B4B8-67AFE5D7F7CA}"/>
              </a:ext>
            </a:extLst>
          </p:cNvPr>
          <p:cNvSpPr txBox="1"/>
          <p:nvPr/>
        </p:nvSpPr>
        <p:spPr>
          <a:xfrm>
            <a:off x="1137572" y="1123360"/>
            <a:ext cx="15905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Créer de nouvelles variables qui nous permettront d’analyser le comportements de nos clients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Supprimer les variables peut importantes à notre analyse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Constituer une base Client qui agrège les informations et indicateur de nos clients</a:t>
            </a:r>
          </a:p>
          <a:p>
            <a:endParaRPr lang="fr-FR" sz="2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Graphique 2" descr="Flèche : droite avec un remplissage uni">
            <a:extLst>
              <a:ext uri="{FF2B5EF4-FFF2-40B4-BE49-F238E27FC236}">
                <a16:creationId xmlns:a16="http://schemas.microsoft.com/office/drawing/2014/main" id="{248FA051-A7BD-4C49-94BB-1E5E1EC9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665197" y="3077344"/>
            <a:ext cx="918470" cy="91847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40287396-7894-4FFE-AECE-4A809D7AE099}"/>
              </a:ext>
            </a:extLst>
          </p:cNvPr>
          <p:cNvSpPr txBox="1"/>
          <p:nvPr/>
        </p:nvSpPr>
        <p:spPr>
          <a:xfrm>
            <a:off x="1716561" y="2993735"/>
            <a:ext cx="15831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Suppression des variables 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product_category_name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product_weight_g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product_length_cm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product_height_cm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product_width_cm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product_category_name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seller_id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shipping_limit_date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order_approved_at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order_delivered_carrier_date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lang="fr-FR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0" name="Graphique 59" descr="Flèche : droite avec un remplissage uni">
            <a:extLst>
              <a:ext uri="{FF2B5EF4-FFF2-40B4-BE49-F238E27FC236}">
                <a16:creationId xmlns:a16="http://schemas.microsoft.com/office/drawing/2014/main" id="{1DF320EA-7081-4F8B-8A94-9921860B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749645" y="4966806"/>
            <a:ext cx="918470" cy="918470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9EEC238C-B4CD-4F0A-84F5-02DA77139C41}"/>
              </a:ext>
            </a:extLst>
          </p:cNvPr>
          <p:cNvSpPr txBox="1"/>
          <p:nvPr/>
        </p:nvSpPr>
        <p:spPr>
          <a:xfrm>
            <a:off x="1818819" y="5069516"/>
            <a:ext cx="158316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 de nouvelle variable 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aggreger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pour les clients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Ratio du nombre de commande passé par un client par catégories de produit générale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 crée les variables qui attribut à chaque catégories par client le ratio du nombre de commande passée dans cette catégorie de produit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Nombre de moyen de produit par commande pour un client</a:t>
            </a:r>
          </a:p>
        </p:txBody>
      </p:sp>
      <p:pic>
        <p:nvPicPr>
          <p:cNvPr id="62" name="Graphique 61" descr="Flèche : droite avec un remplissage uni">
            <a:extLst>
              <a:ext uri="{FF2B5EF4-FFF2-40B4-BE49-F238E27FC236}">
                <a16:creationId xmlns:a16="http://schemas.microsoft.com/office/drawing/2014/main" id="{42241F3C-14C8-4384-8CA8-EF328ADB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789799" y="4365656"/>
            <a:ext cx="918470" cy="918470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38BA9D5C-41FD-49E4-8B15-E70C1250F0F4}"/>
              </a:ext>
            </a:extLst>
          </p:cNvPr>
          <p:cNvSpPr txBox="1"/>
          <p:nvPr/>
        </p:nvSpPr>
        <p:spPr>
          <a:xfrm>
            <a:off x="1848480" y="4437550"/>
            <a:ext cx="1583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 de nouvelle catégories de produits qui regroupe les 70 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précedentes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pic>
        <p:nvPicPr>
          <p:cNvPr id="65" name="Graphique 64" descr="Flèche : droite avec un remplissage uni">
            <a:extLst>
              <a:ext uri="{FF2B5EF4-FFF2-40B4-BE49-F238E27FC236}">
                <a16:creationId xmlns:a16="http://schemas.microsoft.com/office/drawing/2014/main" id="{28F4C11F-5B07-4BE2-AB32-EF96AEF48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659874" y="7096779"/>
            <a:ext cx="918470" cy="918470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80D72C06-7A15-4A5E-89F6-72762E6557E0}"/>
              </a:ext>
            </a:extLst>
          </p:cNvPr>
          <p:cNvSpPr txBox="1"/>
          <p:nvPr/>
        </p:nvSpPr>
        <p:spPr>
          <a:xfrm>
            <a:off x="1690509" y="7247872"/>
            <a:ext cx="15831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variable écart de livraison:  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 temps entre le temps de livraison prévu et le temps de livraison réel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 d’une variable dichotomique pour les  avis des clients</a:t>
            </a:r>
          </a:p>
          <a:p>
            <a:endParaRPr lang="fr-FR" sz="28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9" name="Graphique 48" descr="Flèche : droite avec un remplissage uni">
            <a:extLst>
              <a:ext uri="{FF2B5EF4-FFF2-40B4-BE49-F238E27FC236}">
                <a16:creationId xmlns:a16="http://schemas.microsoft.com/office/drawing/2014/main" id="{BADEE168-3F31-40E4-865B-0780CF57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659874" y="8214072"/>
            <a:ext cx="918470" cy="918470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CDAB6253-9872-41BB-9DA1-1CCA5F803ABA}"/>
              </a:ext>
            </a:extLst>
          </p:cNvPr>
          <p:cNvSpPr txBox="1"/>
          <p:nvPr/>
        </p:nvSpPr>
        <p:spPr>
          <a:xfrm>
            <a:off x="1730623" y="8359096"/>
            <a:ext cx="15831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 de l’indicateur RFM (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Recency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Frequency, 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Monetary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Variable qui prends en compte la </a:t>
            </a:r>
            <a:r>
              <a:rPr lang="fr-FR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recence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d’un client , le volume et la valeur de ses commande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Elle permet à l’entreprise de savoir qui sont plus actifs et qui leur rapporte le plus d’argent</a:t>
            </a:r>
          </a:p>
        </p:txBody>
      </p:sp>
    </p:spTree>
    <p:extLst>
      <p:ext uri="{BB962C8B-B14F-4D97-AF65-F5344CB8AC3E}">
        <p14:creationId xmlns:p14="http://schemas.microsoft.com/office/powerpoint/2010/main" val="42903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Features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Ingeneering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185FBBD8-2023-417E-B4B8-67AFE5D7F7CA}"/>
              </a:ext>
            </a:extLst>
          </p:cNvPr>
          <p:cNvSpPr txBox="1"/>
          <p:nvPr/>
        </p:nvSpPr>
        <p:spPr>
          <a:xfrm>
            <a:off x="1902068" y="1814770"/>
            <a:ext cx="7674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Constitution de la base des clients</a:t>
            </a:r>
          </a:p>
        </p:txBody>
      </p:sp>
      <p:pic>
        <p:nvPicPr>
          <p:cNvPr id="3" name="Graphique 2" descr="Flèche : droite avec un remplissage uni">
            <a:extLst>
              <a:ext uri="{FF2B5EF4-FFF2-40B4-BE49-F238E27FC236}">
                <a16:creationId xmlns:a16="http://schemas.microsoft.com/office/drawing/2014/main" id="{248FA051-A7BD-4C49-94BB-1E5E1EC9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757448" y="5061981"/>
            <a:ext cx="918470" cy="91847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40287396-7894-4FFE-AECE-4A809D7AE099}"/>
              </a:ext>
            </a:extLst>
          </p:cNvPr>
          <p:cNvSpPr txBox="1"/>
          <p:nvPr/>
        </p:nvSpPr>
        <p:spPr>
          <a:xfrm>
            <a:off x="1856282" y="5232870"/>
            <a:ext cx="1583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Nous avons merger les ratio des catégories de produits, les écart de livraison, 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appreciation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, RFM </a:t>
            </a:r>
            <a:endParaRPr lang="fr-FR" sz="28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0" name="Graphique 59" descr="Flèche : droite avec un remplissage uni">
            <a:extLst>
              <a:ext uri="{FF2B5EF4-FFF2-40B4-BE49-F238E27FC236}">
                <a16:creationId xmlns:a16="http://schemas.microsoft.com/office/drawing/2014/main" id="{1DF320EA-7081-4F8B-8A94-9921860B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758867" y="6235846"/>
            <a:ext cx="918470" cy="918470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9EEC238C-B4CD-4F0A-84F5-02DA77139C41}"/>
              </a:ext>
            </a:extLst>
          </p:cNvPr>
          <p:cNvSpPr txBox="1"/>
          <p:nvPr/>
        </p:nvSpPr>
        <p:spPr>
          <a:xfrm>
            <a:off x="1853784" y="6239250"/>
            <a:ext cx="15831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Ajout des données de localisation des clients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Création de la variable </a:t>
            </a:r>
            <a:r>
              <a:rPr lang="fr-FR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haversine_distance</a:t>
            </a: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</p:txBody>
      </p:sp>
      <p:pic>
        <p:nvPicPr>
          <p:cNvPr id="62" name="Graphique 61" descr="Flèche : droite avec un remplissage uni">
            <a:extLst>
              <a:ext uri="{FF2B5EF4-FFF2-40B4-BE49-F238E27FC236}">
                <a16:creationId xmlns:a16="http://schemas.microsoft.com/office/drawing/2014/main" id="{42241F3C-14C8-4384-8CA8-EF328ADB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707162" y="3663148"/>
            <a:ext cx="918470" cy="918470"/>
          </a:xfrm>
          <a:prstGeom prst="rect">
            <a:avLst/>
          </a:prstGeom>
        </p:spPr>
      </p:pic>
      <p:pic>
        <p:nvPicPr>
          <p:cNvPr id="65" name="Graphique 64" descr="Flèche : droite avec un remplissage uni">
            <a:extLst>
              <a:ext uri="{FF2B5EF4-FFF2-40B4-BE49-F238E27FC236}">
                <a16:creationId xmlns:a16="http://schemas.microsoft.com/office/drawing/2014/main" id="{28F4C11F-5B07-4BE2-AB32-EF96AEF48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628306">
            <a:off x="770503" y="7867188"/>
            <a:ext cx="918470" cy="918470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80D72C06-7A15-4A5E-89F6-72762E6557E0}"/>
              </a:ext>
            </a:extLst>
          </p:cNvPr>
          <p:cNvSpPr txBox="1"/>
          <p:nvPr/>
        </p:nvSpPr>
        <p:spPr>
          <a:xfrm>
            <a:off x="1669232" y="7908561"/>
            <a:ext cx="15831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93358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24 variables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A75F1F9-4D97-4AE8-83E5-38AFAC37D713}"/>
              </a:ext>
            </a:extLst>
          </p:cNvPr>
          <p:cNvSpPr txBox="1"/>
          <p:nvPr/>
        </p:nvSpPr>
        <p:spPr>
          <a:xfrm>
            <a:off x="956250" y="2414932"/>
            <a:ext cx="15831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Chaque client de cette base sera identifier de façon unique par son identifiant: </a:t>
            </a:r>
            <a:r>
              <a:rPr lang="fr-FR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id_customer_unique_id</a:t>
            </a:r>
            <a:endParaRPr lang="fr-FR" sz="28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Cette base permettre de faire la segmentation 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F987238F-C4AE-4158-B228-6EC64852527A}"/>
              </a:ext>
            </a:extLst>
          </p:cNvPr>
          <p:cNvSpPr txBox="1"/>
          <p:nvPr/>
        </p:nvSpPr>
        <p:spPr>
          <a:xfrm>
            <a:off x="1937688" y="3669135"/>
            <a:ext cx="15831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Agrégation de certaines variables de la base   regrouper par client:</a:t>
            </a:r>
          </a:p>
          <a:p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order_id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":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nunique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 "price": "sum",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freight_value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": "sum",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nb_payment_sequential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": "mean", 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sum_payment_installments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": "mean",  "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review_score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": "mean"</a:t>
            </a:r>
            <a:endParaRPr lang="fr-FR" sz="28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1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Features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Ingeneering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185FBBD8-2023-417E-B4B8-67AFE5D7F7CA}"/>
              </a:ext>
            </a:extLst>
          </p:cNvPr>
          <p:cNvSpPr txBox="1"/>
          <p:nvPr/>
        </p:nvSpPr>
        <p:spPr>
          <a:xfrm>
            <a:off x="1088889" y="1813534"/>
            <a:ext cx="7674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Nettoyage  base des clients</a:t>
            </a:r>
          </a:p>
        </p:txBody>
      </p:sp>
      <p:pic>
        <p:nvPicPr>
          <p:cNvPr id="3" name="Graphique 2" descr="Flèche : droite avec un remplissage uni">
            <a:extLst>
              <a:ext uri="{FF2B5EF4-FFF2-40B4-BE49-F238E27FC236}">
                <a16:creationId xmlns:a16="http://schemas.microsoft.com/office/drawing/2014/main" id="{248FA051-A7BD-4C49-94BB-1E5E1EC9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889837" y="5387883"/>
            <a:ext cx="918470" cy="918470"/>
          </a:xfrm>
          <a:prstGeom prst="rect">
            <a:avLst/>
          </a:prstGeom>
        </p:spPr>
      </p:pic>
      <p:pic>
        <p:nvPicPr>
          <p:cNvPr id="60" name="Graphique 59" descr="Flèche : droite avec un remplissage uni">
            <a:extLst>
              <a:ext uri="{FF2B5EF4-FFF2-40B4-BE49-F238E27FC236}">
                <a16:creationId xmlns:a16="http://schemas.microsoft.com/office/drawing/2014/main" id="{1DF320EA-7081-4F8B-8A94-9921860B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944075" y="6905632"/>
            <a:ext cx="918470" cy="918470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9EEC238C-B4CD-4F0A-84F5-02DA77139C41}"/>
              </a:ext>
            </a:extLst>
          </p:cNvPr>
          <p:cNvSpPr txBox="1"/>
          <p:nvPr/>
        </p:nvSpPr>
        <p:spPr>
          <a:xfrm>
            <a:off x="1988671" y="6858538"/>
            <a:ext cx="9986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Analyse des corrélations entre variables et suppression des variables très corrélés entre elles</a:t>
            </a:r>
          </a:p>
        </p:txBody>
      </p:sp>
      <p:pic>
        <p:nvPicPr>
          <p:cNvPr id="62" name="Graphique 61" descr="Flèche : droite avec un remplissage uni">
            <a:extLst>
              <a:ext uri="{FF2B5EF4-FFF2-40B4-BE49-F238E27FC236}">
                <a16:creationId xmlns:a16="http://schemas.microsoft.com/office/drawing/2014/main" id="{42241F3C-14C8-4384-8CA8-EF328ADB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628306">
            <a:off x="907413" y="3663146"/>
            <a:ext cx="918470" cy="918470"/>
          </a:xfrm>
          <a:prstGeom prst="rect">
            <a:avLst/>
          </a:prstGeom>
        </p:spPr>
      </p:pic>
      <p:pic>
        <p:nvPicPr>
          <p:cNvPr id="65" name="Graphique 64" descr="Flèche : droite avec un remplissage uni">
            <a:extLst>
              <a:ext uri="{FF2B5EF4-FFF2-40B4-BE49-F238E27FC236}">
                <a16:creationId xmlns:a16="http://schemas.microsoft.com/office/drawing/2014/main" id="{28F4C11F-5B07-4BE2-AB32-EF96AEF48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628306">
            <a:off x="349176" y="8335018"/>
            <a:ext cx="918470" cy="918470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80D72C06-7A15-4A5E-89F6-72762E6557E0}"/>
              </a:ext>
            </a:extLst>
          </p:cNvPr>
          <p:cNvSpPr txBox="1"/>
          <p:nvPr/>
        </p:nvSpPr>
        <p:spPr>
          <a:xfrm>
            <a:off x="1453681" y="8372909"/>
            <a:ext cx="15831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93358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23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Pas de valeurs manquantes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A75F1F9-4D97-4AE8-83E5-38AFAC37D713}"/>
              </a:ext>
            </a:extLst>
          </p:cNvPr>
          <p:cNvSpPr txBox="1"/>
          <p:nvPr/>
        </p:nvSpPr>
        <p:spPr>
          <a:xfrm>
            <a:off x="956250" y="2414932"/>
            <a:ext cx="1583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 question de supprimer les valeurs </a:t>
            </a:r>
            <a:r>
              <a:rPr lang="fr-FR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abbérantes</a:t>
            </a:r>
            <a:r>
              <a:rPr lang="fr-FR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lang="fr-FR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verifier</a:t>
            </a:r>
            <a:r>
              <a:rPr lang="fr-FR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qualité de données  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F987238F-C4AE-4158-B228-6EC64852527A}"/>
              </a:ext>
            </a:extLst>
          </p:cNvPr>
          <p:cNvSpPr txBox="1"/>
          <p:nvPr/>
        </p:nvSpPr>
        <p:spPr>
          <a:xfrm>
            <a:off x="1914075" y="3645329"/>
            <a:ext cx="9016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Dans le </a:t>
            </a:r>
            <a:r>
              <a:rPr lang="fr-FR" sz="2800" b="1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02 variables ont chacune une valeur manquante: 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 impute pas le mode de </a:t>
            </a:r>
            <a:r>
              <a:rPr lang="en-US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ces</a:t>
            </a:r>
            <a:r>
              <a:rPr lang="en-US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variables</a:t>
            </a:r>
            <a:endParaRPr lang="fr-FR" sz="28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96D7BE5-B84B-4FCF-B17C-4DE2AAE2ABF0}"/>
              </a:ext>
            </a:extLst>
          </p:cNvPr>
          <p:cNvSpPr txBox="1"/>
          <p:nvPr/>
        </p:nvSpPr>
        <p:spPr>
          <a:xfrm>
            <a:off x="1988671" y="5160483"/>
            <a:ext cx="86793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Vérification des variables ayant des pris trop élevés et les nombre de commandes trop </a:t>
            </a:r>
            <a:r>
              <a:rPr lang="fr-FR" sz="28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élévés</a:t>
            </a:r>
            <a:endParaRPr lang="fr-FR" sz="28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fr-FR" sz="28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Conclusion : ces resultats sont dues aux articles en question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57F4C2-2580-4640-AB79-615F34C6C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37419" y="3614283"/>
            <a:ext cx="9189977" cy="46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Features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Ingeneering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Poppins Bold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185FBBD8-2023-417E-B4B8-67AFE5D7F7CA}"/>
              </a:ext>
            </a:extLst>
          </p:cNvPr>
          <p:cNvSpPr txBox="1"/>
          <p:nvPr/>
        </p:nvSpPr>
        <p:spPr>
          <a:xfrm>
            <a:off x="1088889" y="1813534"/>
            <a:ext cx="7674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retenues 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08C755F-E0A0-4228-A852-F5CAC8A76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33106"/>
              </p:ext>
            </p:extLst>
          </p:nvPr>
        </p:nvGraphicFramePr>
        <p:xfrm>
          <a:off x="1088889" y="2947823"/>
          <a:ext cx="14445808" cy="3917592"/>
        </p:xfrm>
        <a:graphic>
          <a:graphicData uri="http://schemas.openxmlformats.org/drawingml/2006/table">
            <a:tbl>
              <a:tblPr/>
              <a:tblGrid>
                <a:gridCol w="5753693">
                  <a:extLst>
                    <a:ext uri="{9D8B030D-6E8A-4147-A177-3AD203B41FA5}">
                      <a16:colId xmlns:a16="http://schemas.microsoft.com/office/drawing/2014/main" val="1437321670"/>
                    </a:ext>
                  </a:extLst>
                </a:gridCol>
                <a:gridCol w="3824531">
                  <a:extLst>
                    <a:ext uri="{9D8B030D-6E8A-4147-A177-3AD203B41FA5}">
                      <a16:colId xmlns:a16="http://schemas.microsoft.com/office/drawing/2014/main" val="580117308"/>
                    </a:ext>
                  </a:extLst>
                </a:gridCol>
                <a:gridCol w="4867584">
                  <a:extLst>
                    <a:ext uri="{9D8B030D-6E8A-4147-A177-3AD203B41FA5}">
                      <a16:colId xmlns:a16="http://schemas.microsoft.com/office/drawing/2014/main" val="3082382881"/>
                    </a:ext>
                  </a:extLst>
                </a:gridCol>
              </a:tblGrid>
              <a:tr h="652932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mean_payment_sequential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home_furniture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nb_article_par_commande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16736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mean_payment_installments</a:t>
                      </a:r>
                      <a:endParaRPr lang="fr-FR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other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ecart_delivery_delay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812855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books_cds_media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sport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review_score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58153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fashion_clothing_accessories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technology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customer_appreciation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795434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flowers_gifts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toys_baby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RFMScore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359400"/>
                  </a:ext>
                </a:extLst>
              </a:tr>
              <a:tr h="652932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groceries_food_drink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freight_ratio</a:t>
                      </a:r>
                      <a:endParaRPr lang="fr-FR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10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72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Statistiques</a:t>
            </a: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descriptives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A4C1CA-238D-4DA2-AFFA-CF87DA7A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2" y="4974079"/>
            <a:ext cx="5947500" cy="526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964665-6130-46BC-A900-B5309AB27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53" y="4457700"/>
            <a:ext cx="8077200" cy="567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4C094D56-F6E1-4C30-AED6-7B292D1D2BF3}"/>
              </a:ext>
            </a:extLst>
          </p:cNvPr>
          <p:cNvSpPr txBox="1"/>
          <p:nvPr/>
        </p:nvSpPr>
        <p:spPr>
          <a:xfrm>
            <a:off x="483005" y="3251776"/>
            <a:ext cx="8014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Commentaire</a:t>
            </a:r>
            <a:endParaRPr lang="fr-FR" sz="2400" b="0" i="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Plus de la moitié des clients ont une appréciation presque parfaite des produits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Mais 9.6% n'a pas une bonne appréciation, ce qui n'est pas à négliger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FA19FD6-FED0-454A-B3EA-5B632D92207E}"/>
              </a:ext>
            </a:extLst>
          </p:cNvPr>
          <p:cNvSpPr txBox="1"/>
          <p:nvPr/>
        </p:nvSpPr>
        <p:spPr>
          <a:xfrm>
            <a:off x="438292" y="2480671"/>
            <a:ext cx="7612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Distribution des scores d’évaluation des produits </a:t>
            </a:r>
            <a:r>
              <a:rPr lang="fr-FR" sz="2800" b="1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 les clients 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448EF7-7279-4685-A5FA-828D63E6995C}"/>
              </a:ext>
            </a:extLst>
          </p:cNvPr>
          <p:cNvSpPr txBox="1"/>
          <p:nvPr/>
        </p:nvSpPr>
        <p:spPr>
          <a:xfrm>
            <a:off x="9284709" y="3475373"/>
            <a:ext cx="7612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Distribution des RFM  des clients  </a:t>
            </a:r>
          </a:p>
        </p:txBody>
      </p:sp>
    </p:spTree>
    <p:extLst>
      <p:ext uri="{BB962C8B-B14F-4D97-AF65-F5344CB8AC3E}">
        <p14:creationId xmlns:p14="http://schemas.microsoft.com/office/powerpoint/2010/main" val="274351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3531035" y="987752"/>
            <a:ext cx="104851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Statistiques</a:t>
            </a:r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descriptives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7867" y="5737123"/>
            <a:ext cx="373173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Client</a:t>
            </a:r>
          </a:p>
        </p:txBody>
      </p:sp>
      <p:grpSp>
        <p:nvGrpSpPr>
          <p:cNvPr id="30" name="Group 30"/>
          <p:cNvGrpSpPr/>
          <p:nvPr/>
        </p:nvGrpSpPr>
        <p:grpSpPr>
          <a:xfrm rot="3614395">
            <a:off x="15610373" y="3360482"/>
            <a:ext cx="6061985" cy="439924"/>
            <a:chOff x="0" y="0"/>
            <a:chExt cx="3139792" cy="2278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9792" cy="227858"/>
            </a:xfrm>
            <a:custGeom>
              <a:avLst/>
              <a:gdLst/>
              <a:ahLst/>
              <a:cxnLst/>
              <a:rect l="l" t="t" r="r" b="b"/>
              <a:pathLst>
                <a:path w="3139792" h="227858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 rot="-1795536">
            <a:off x="17308561" y="-2132694"/>
            <a:ext cx="3826016" cy="3743280"/>
            <a:chOff x="0" y="0"/>
            <a:chExt cx="8307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3614395">
            <a:off x="14267354" y="1480218"/>
            <a:ext cx="7586069" cy="439924"/>
            <a:chOff x="0" y="0"/>
            <a:chExt cx="3929188" cy="2278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29188" cy="227858"/>
            </a:xfrm>
            <a:custGeom>
              <a:avLst/>
              <a:gdLst/>
              <a:ahLst/>
              <a:cxnLst/>
              <a:rect l="l" t="t" r="r" b="b"/>
              <a:pathLst>
                <a:path w="3929188" h="22785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 rot="-3617512">
            <a:off x="-2839354" y="-2212490"/>
            <a:ext cx="3826016" cy="3743280"/>
            <a:chOff x="0" y="0"/>
            <a:chExt cx="8307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765" cy="812800"/>
            </a:xfrm>
            <a:custGeom>
              <a:avLst/>
              <a:gdLst/>
              <a:ahLst/>
              <a:cxnLst/>
              <a:rect l="l" t="t" r="r" b="b"/>
              <a:pathLst>
                <a:path w="830765" h="812800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7182689">
            <a:off x="-2459765" y="2776133"/>
            <a:ext cx="4800043" cy="449861"/>
            <a:chOff x="0" y="0"/>
            <a:chExt cx="2357911" cy="2209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57911" cy="220984"/>
            </a:xfrm>
            <a:custGeom>
              <a:avLst/>
              <a:gdLst/>
              <a:ahLst/>
              <a:cxnLst/>
              <a:rect l="l" t="t" r="r" b="b"/>
              <a:pathLst>
                <a:path w="2357911" h="220984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5" name="Group 45"/>
          <p:cNvGrpSpPr/>
          <p:nvPr/>
        </p:nvGrpSpPr>
        <p:grpSpPr>
          <a:xfrm rot="7182689">
            <a:off x="-3490340" y="1416877"/>
            <a:ext cx="7451059" cy="429861"/>
            <a:chOff x="0" y="0"/>
            <a:chExt cx="3830456" cy="2209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457" cy="220984"/>
            </a:xfrm>
            <a:custGeom>
              <a:avLst/>
              <a:gdLst/>
              <a:ahLst/>
              <a:cxnLst/>
              <a:rect l="l" t="t" r="r" b="b"/>
              <a:pathLst>
                <a:path w="3830457" h="220984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4C094D56-F6E1-4C30-AED6-7B292D1D2BF3}"/>
              </a:ext>
            </a:extLst>
          </p:cNvPr>
          <p:cNvSpPr txBox="1"/>
          <p:nvPr/>
        </p:nvSpPr>
        <p:spPr>
          <a:xfrm>
            <a:off x="483005" y="3251776"/>
            <a:ext cx="8279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Commentaire</a:t>
            </a: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Les clients ont tendances à faire plus d'achats des fournitures domestiques, suivies des produits technologiques et font moins d'achats des livres, nourriture et boissons et vêtements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FA19FD6-FED0-454A-B3EA-5B632D92207E}"/>
              </a:ext>
            </a:extLst>
          </p:cNvPr>
          <p:cNvSpPr txBox="1"/>
          <p:nvPr/>
        </p:nvSpPr>
        <p:spPr>
          <a:xfrm>
            <a:off x="816737" y="2110068"/>
            <a:ext cx="7612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Répartition de nombre de commande par catégorie de produits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C4C099B-7942-49A8-B499-BF983678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75" y="5610263"/>
            <a:ext cx="5943694" cy="40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2D58E6F-0FFF-470F-95FC-017F14D0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08" y="4974079"/>
            <a:ext cx="7027580" cy="45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4031BA06-AEA2-42C9-82B0-54D631786743}"/>
              </a:ext>
            </a:extLst>
          </p:cNvPr>
          <p:cNvSpPr txBox="1"/>
          <p:nvPr/>
        </p:nvSpPr>
        <p:spPr>
          <a:xfrm>
            <a:off x="9136389" y="1990418"/>
            <a:ext cx="7843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Répartition du volume de vente catégorie de produits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E5F699F-7EC4-4421-B92B-B7B3C3FB1679}"/>
              </a:ext>
            </a:extLst>
          </p:cNvPr>
          <p:cNvSpPr txBox="1"/>
          <p:nvPr/>
        </p:nvSpPr>
        <p:spPr>
          <a:xfrm>
            <a:off x="9118661" y="2968692"/>
            <a:ext cx="8384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b="1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Commentaire</a:t>
            </a:r>
            <a:r>
              <a:rPr lang="fr-FR" sz="2400" b="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En valeur, la plus grande dépense provient d'achats des fournitures domestiques, suivies des autres catégories de produits et ensuite des produits technologiques , cependant on constate moins de dépense pour l'achats des livres, nourriture et boissons et vêtements</a:t>
            </a:r>
          </a:p>
        </p:txBody>
      </p:sp>
    </p:spTree>
    <p:extLst>
      <p:ext uri="{BB962C8B-B14F-4D97-AF65-F5344CB8AC3E}">
        <p14:creationId xmlns:p14="http://schemas.microsoft.com/office/powerpoint/2010/main" val="552707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1382</Words>
  <Application>Microsoft Office PowerPoint</Application>
  <PresentationFormat>Personnalisé</PresentationFormat>
  <Paragraphs>161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5" baseType="lpstr">
      <vt:lpstr>Roboto Condensed</vt:lpstr>
      <vt:lpstr>Fira Sans</vt:lpstr>
      <vt:lpstr>Poppins Bold</vt:lpstr>
      <vt:lpstr>Poppins</vt:lpstr>
      <vt:lpstr>Bobby Jones</vt:lpstr>
      <vt:lpstr>Arial</vt:lpstr>
      <vt:lpstr>Wingdings</vt:lpstr>
      <vt:lpstr>Calibri</vt:lpstr>
      <vt:lpstr>Poppins Semi-Bold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And Orange Geometric Financial Technology Presentation</dc:title>
  <dc:creator>LENOVO</dc:creator>
  <cp:lastModifiedBy>Amadou Ibrahim Souleymane</cp:lastModifiedBy>
  <cp:revision>38</cp:revision>
  <dcterms:created xsi:type="dcterms:W3CDTF">2006-08-16T00:00:00Z</dcterms:created>
  <dcterms:modified xsi:type="dcterms:W3CDTF">2024-06-09T18:10:06Z</dcterms:modified>
  <dc:identifier>DAGHEJj1Vrs</dc:identifier>
</cp:coreProperties>
</file>